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Montserrat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MontserratSemiBold-boldItalic.fntdata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7091e31eb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7091e31eb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b0366eaae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b0366eaae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59be94d2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59be94d2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5b1dc7952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5b1dc7952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cf39f8cc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cf39f8cc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b0366eaae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b0366eaae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b0366eaae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b0366eaae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b0366eaa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b0366eaa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b0366eaae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b0366eaae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156050" y="1593163"/>
            <a:ext cx="38535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78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sz="2400">
              <a:solidFill>
                <a:srgbClr val="FF007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156050" y="2047807"/>
            <a:ext cx="7112700" cy="25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3F3F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Classify a given research paper using Natural Language Processing.</a:t>
            </a:r>
            <a:endParaRPr sz="3000">
              <a:solidFill>
                <a:srgbClr val="F3F3F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" name="Google Shape;56;p13"/>
          <p:cNvSpPr/>
          <p:nvPr/>
        </p:nvSpPr>
        <p:spPr>
          <a:xfrm rot="5400000">
            <a:off x="1365000" y="3383213"/>
            <a:ext cx="39300" cy="457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5009550" y="1593175"/>
            <a:ext cx="41343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10" y="0"/>
            <a:ext cx="3047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0" y="1593175"/>
            <a:ext cx="6858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868800" y="685800"/>
            <a:ext cx="52272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CONTENTS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121400" y="1593175"/>
            <a:ext cx="2246700" cy="26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OVERVIEW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INITIAL OBSERVATIONS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CHALLENGES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PROPOSED SOLUTION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077900" y="1593175"/>
            <a:ext cx="2018100" cy="26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RESULTS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007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RECOMMENDATIONS</a:t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7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5373300" y="320100"/>
            <a:ext cx="9099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5559150" y="4885500"/>
            <a:ext cx="1124700" cy="3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 rot="5400000">
            <a:off x="8575800" y="294000"/>
            <a:ext cx="8622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868800" y="1684375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868800" y="2265050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868800" y="2741225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868800" y="3289850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3818700" y="1684375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3818700" y="2265050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3670150" y="1286700"/>
            <a:ext cx="16002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</a:t>
            </a:r>
            <a:endParaRPr>
              <a:solidFill>
                <a:srgbClr val="F3F3F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670150" y="1862100"/>
            <a:ext cx="2736600" cy="29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20972 Entries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Title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Abstract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Computer Science 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Physics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Mathematics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Statistics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Quantitative Finance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Quantitative Biology</a:t>
            </a:r>
            <a:endParaRPr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0" y="685800"/>
            <a:ext cx="91440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DATA OVERVIEW.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744" y="1862109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365760000" y="2024750"/>
            <a:ext cx="1097400" cy="54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2424450" y="1878850"/>
            <a:ext cx="914400" cy="22860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560950" y="3762100"/>
            <a:ext cx="914400" cy="4026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4697450" y="4125400"/>
            <a:ext cx="914400" cy="393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5833950" y="4146400"/>
            <a:ext cx="914400" cy="183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2258550" y="4250050"/>
            <a:ext cx="4626900" cy="18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2424450" y="43535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SINGLE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560950" y="4353575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MULTIPLE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6974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CORRUPT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58339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BLANK 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24244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79 233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35609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19 442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46974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900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58339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33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0" y="685800"/>
            <a:ext cx="91440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INITIAL</a:t>
            </a: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OBSERVATIONS.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8458200" y="1286700"/>
            <a:ext cx="6858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125" y="1286700"/>
            <a:ext cx="7072300" cy="37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365760000" y="2024750"/>
            <a:ext cx="1097400" cy="54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2424450" y="1878850"/>
            <a:ext cx="914400" cy="22860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3560950" y="3762100"/>
            <a:ext cx="914400" cy="4026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4697450" y="4125400"/>
            <a:ext cx="914400" cy="393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5833950" y="4146400"/>
            <a:ext cx="914400" cy="18300"/>
          </a:xfrm>
          <a:prstGeom prst="rect">
            <a:avLst/>
          </a:prstGeom>
          <a:solidFill>
            <a:srgbClr val="FF00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2258550" y="4250050"/>
            <a:ext cx="4626900" cy="18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 txBox="1"/>
          <p:nvPr/>
        </p:nvSpPr>
        <p:spPr>
          <a:xfrm>
            <a:off x="2424450" y="43535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SINGLE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3560950" y="4353575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MULTIPLE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46974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CORRUPT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58339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BLANK PAGES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24244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79 233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35609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19 442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46974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900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5833950" y="2691913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33</a:t>
            </a:r>
            <a:endParaRPr b="1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0" y="685800"/>
            <a:ext cx="91440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INITIAL OBSERVATIONS.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8458200" y="1286700"/>
            <a:ext cx="6858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25" y="1209675"/>
            <a:ext cx="6925800" cy="377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10" y="0"/>
            <a:ext cx="3047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0" y="1286700"/>
            <a:ext cx="6858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/>
        </p:nvSpPr>
        <p:spPr>
          <a:xfrm>
            <a:off x="938575" y="685800"/>
            <a:ext cx="44346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CHALLENGE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5373300" y="320100"/>
            <a:ext cx="9099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5559150" y="4885500"/>
            <a:ext cx="1124700" cy="3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 rot="5400000">
            <a:off x="8575800" y="294000"/>
            <a:ext cx="8622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3200388" y="2703275"/>
            <a:ext cx="13716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3F3F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Slow processing power</a:t>
            </a:r>
            <a:endParaRPr sz="1200">
              <a:solidFill>
                <a:srgbClr val="F3F3F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1597210" y="2703274"/>
            <a:ext cx="731400" cy="731400"/>
          </a:xfrm>
          <a:prstGeom prst="mathMultiply">
            <a:avLst>
              <a:gd fmla="val 23520" name="adj1"/>
            </a:avLst>
          </a:prstGeom>
          <a:noFill/>
          <a:ln cap="flat" cmpd="sng" w="28575">
            <a:solidFill>
              <a:srgbClr val="FF9A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995" y="0"/>
            <a:ext cx="3048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/>
          <p:nvPr/>
        </p:nvSpPr>
        <p:spPr>
          <a:xfrm>
            <a:off x="0" y="1286700"/>
            <a:ext cx="11247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>
            <a:off x="1280325" y="696675"/>
            <a:ext cx="45372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PROPOSED 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SOLUTION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4219400" y="320100"/>
            <a:ext cx="20637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 rot="5400000">
            <a:off x="8575800" y="294000"/>
            <a:ext cx="8622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 txBox="1"/>
          <p:nvPr/>
        </p:nvSpPr>
        <p:spPr>
          <a:xfrm>
            <a:off x="1280325" y="2087650"/>
            <a:ext cx="822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CCFF"/>
                </a:solidFill>
                <a:latin typeface="Montserrat"/>
                <a:ea typeface="Montserrat"/>
                <a:cs typeface="Montserrat"/>
                <a:sym typeface="Montserrat"/>
              </a:rPr>
              <a:t>STEP 1:</a:t>
            </a:r>
            <a:endParaRPr b="1" sz="1200">
              <a:solidFill>
                <a:srgbClr val="00CC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2390600" y="2087650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Clean the text</a:t>
            </a:r>
            <a:endParaRPr sz="11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1280325" y="2605813"/>
            <a:ext cx="822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CCFF"/>
                </a:solidFill>
                <a:latin typeface="Montserrat"/>
                <a:ea typeface="Montserrat"/>
                <a:cs typeface="Montserrat"/>
                <a:sym typeface="Montserrat"/>
              </a:rPr>
              <a:t>STEP 2:</a:t>
            </a:r>
            <a:endParaRPr b="1" sz="1200">
              <a:solidFill>
                <a:srgbClr val="00CC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2390600" y="2605825"/>
            <a:ext cx="2267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Convert text into features</a:t>
            </a:r>
            <a:endParaRPr sz="11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280325" y="3151925"/>
            <a:ext cx="822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CCFF"/>
                </a:solidFill>
                <a:latin typeface="Montserrat"/>
                <a:ea typeface="Montserrat"/>
                <a:cs typeface="Montserrat"/>
                <a:sym typeface="Montserrat"/>
              </a:rPr>
              <a:t>STEP 3:</a:t>
            </a:r>
            <a:endParaRPr b="1" sz="1200">
              <a:solidFill>
                <a:srgbClr val="00CC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2390600" y="3151925"/>
            <a:ext cx="2267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Train different Models</a:t>
            </a:r>
            <a:endParaRPr sz="11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1280325" y="3698025"/>
            <a:ext cx="822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CCFF"/>
                </a:solidFill>
                <a:latin typeface="Montserrat"/>
                <a:ea typeface="Montserrat"/>
                <a:cs typeface="Montserrat"/>
                <a:sym typeface="Montserrat"/>
              </a:rPr>
              <a:t>STEP 4:</a:t>
            </a:r>
            <a:endParaRPr b="1" sz="1200">
              <a:solidFill>
                <a:srgbClr val="00CC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19"/>
          <p:cNvSpPr txBox="1"/>
          <p:nvPr/>
        </p:nvSpPr>
        <p:spPr>
          <a:xfrm>
            <a:off x="2390600" y="3698025"/>
            <a:ext cx="1828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Compare Models</a:t>
            </a:r>
            <a:endParaRPr sz="11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1280325" y="4244125"/>
            <a:ext cx="822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CCFF"/>
                </a:solidFill>
                <a:latin typeface="Montserrat"/>
                <a:ea typeface="Montserrat"/>
                <a:cs typeface="Montserrat"/>
                <a:sym typeface="Montserrat"/>
              </a:rPr>
              <a:t>STEP 5:</a:t>
            </a:r>
            <a:endParaRPr b="1" sz="1200">
              <a:solidFill>
                <a:srgbClr val="00CC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2390600" y="4244125"/>
            <a:ext cx="2181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Choose the  Best Model</a:t>
            </a:r>
            <a:endParaRPr sz="11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2240317" y="2068325"/>
            <a:ext cx="13200" cy="2441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9"/>
          <p:cNvSpPr/>
          <p:nvPr/>
        </p:nvSpPr>
        <p:spPr>
          <a:xfrm>
            <a:off x="5559150" y="4885500"/>
            <a:ext cx="1124700" cy="3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2155413" y="2133250"/>
            <a:ext cx="183000" cy="1830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>
            <a:off x="2155413" y="2651425"/>
            <a:ext cx="183000" cy="1830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2155413" y="3197525"/>
            <a:ext cx="183000" cy="1830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2155413" y="3743625"/>
            <a:ext cx="183000" cy="1830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2155413" y="4289725"/>
            <a:ext cx="183000" cy="1830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/>
          <p:nvPr/>
        </p:nvSpPr>
        <p:spPr>
          <a:xfrm>
            <a:off x="365760000" y="2024750"/>
            <a:ext cx="1097400" cy="54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 txBox="1"/>
          <p:nvPr/>
        </p:nvSpPr>
        <p:spPr>
          <a:xfrm>
            <a:off x="6748350" y="1916050"/>
            <a:ext cx="20247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3F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2424450" y="1878850"/>
            <a:ext cx="914400" cy="2286000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3560950" y="2479725"/>
            <a:ext cx="914400" cy="1685100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4697450" y="2806300"/>
            <a:ext cx="914400" cy="1358400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5833950" y="3647200"/>
            <a:ext cx="914400" cy="517500"/>
          </a:xfrm>
          <a:prstGeom prst="rect">
            <a:avLst/>
          </a:prstGeom>
          <a:solidFill>
            <a:srgbClr val="00CC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2258550" y="4250050"/>
            <a:ext cx="6912900" cy="18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2424450" y="43535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EMPLOYER NAME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0"/>
          <p:cNvSpPr txBox="1"/>
          <p:nvPr/>
        </p:nvSpPr>
        <p:spPr>
          <a:xfrm>
            <a:off x="3560950" y="4353575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GROSS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INCOME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20"/>
          <p:cNvSpPr txBox="1"/>
          <p:nvPr/>
        </p:nvSpPr>
        <p:spPr>
          <a:xfrm>
            <a:off x="46974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NETT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INCOME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5833950" y="435370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START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DATE</a:t>
            </a:r>
            <a:endParaRPr sz="1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>
            <a:off x="2424450" y="38252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73.79%</a:t>
            </a:r>
            <a:endParaRPr b="1">
              <a:solidFill>
                <a:srgbClr val="2225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3560950" y="38252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58</a:t>
            </a: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.25%</a:t>
            </a:r>
            <a:endParaRPr b="1">
              <a:solidFill>
                <a:srgbClr val="2225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0"/>
          <p:cNvSpPr txBox="1"/>
          <p:nvPr/>
        </p:nvSpPr>
        <p:spPr>
          <a:xfrm>
            <a:off x="4697450" y="38252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54</a:t>
            </a: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.17%</a:t>
            </a:r>
            <a:endParaRPr b="1">
              <a:solidFill>
                <a:srgbClr val="2225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20"/>
          <p:cNvSpPr txBox="1"/>
          <p:nvPr/>
        </p:nvSpPr>
        <p:spPr>
          <a:xfrm>
            <a:off x="5833950" y="3825250"/>
            <a:ext cx="914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16</a:t>
            </a:r>
            <a:r>
              <a:rPr b="1" lang="en">
                <a:solidFill>
                  <a:srgbClr val="222529"/>
                </a:solidFill>
                <a:latin typeface="Montserrat"/>
                <a:ea typeface="Montserrat"/>
                <a:cs typeface="Montserrat"/>
                <a:sym typeface="Montserrat"/>
              </a:rPr>
              <a:t>.72%</a:t>
            </a:r>
            <a:endParaRPr b="1">
              <a:solidFill>
                <a:srgbClr val="2225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0" y="685800"/>
            <a:ext cx="91440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Results.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525" y="1428025"/>
            <a:ext cx="6321000" cy="32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985" y="4"/>
            <a:ext cx="30480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1"/>
          <p:cNvSpPr/>
          <p:nvPr/>
        </p:nvSpPr>
        <p:spPr>
          <a:xfrm>
            <a:off x="0" y="1286700"/>
            <a:ext cx="8361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1"/>
          <p:cNvSpPr txBox="1"/>
          <p:nvPr/>
        </p:nvSpPr>
        <p:spPr>
          <a:xfrm>
            <a:off x="836025" y="685800"/>
            <a:ext cx="47232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RECOMMENDATIONS</a:t>
            </a:r>
            <a:endParaRPr b="1" sz="30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5447200" y="320100"/>
            <a:ext cx="8361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1"/>
          <p:cNvSpPr/>
          <p:nvPr/>
        </p:nvSpPr>
        <p:spPr>
          <a:xfrm>
            <a:off x="5559150" y="4885500"/>
            <a:ext cx="1124700" cy="3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1"/>
          <p:cNvSpPr/>
          <p:nvPr/>
        </p:nvSpPr>
        <p:spPr>
          <a:xfrm rot="5400000">
            <a:off x="8575800" y="294000"/>
            <a:ext cx="862200" cy="27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1421350" y="2044425"/>
            <a:ext cx="4137900" cy="8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3F3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Include the KNN model on research website to  assist scientists  to readily filter 1000’s of research papers by field.  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64" y="204442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/>
          <p:nvPr/>
        </p:nvSpPr>
        <p:spPr>
          <a:xfrm>
            <a:off x="973175" y="2181525"/>
            <a:ext cx="183000" cy="1830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